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4" r:id="rId4"/>
  </p:sldMasterIdLst>
  <p:sldIdLst>
    <p:sldId id="265" r:id="rId5"/>
    <p:sldId id="264" r:id="rId6"/>
    <p:sldId id="263" r:id="rId7"/>
    <p:sldId id="269" r:id="rId8"/>
    <p:sldId id="270" r:id="rId9"/>
    <p:sldId id="271" r:id="rId10"/>
    <p:sldId id="259" r:id="rId11"/>
    <p:sldId id="305" r:id="rId12"/>
    <p:sldId id="306" r:id="rId13"/>
    <p:sldId id="307" r:id="rId14"/>
    <p:sldId id="303" r:id="rId15"/>
    <p:sldId id="272" r:id="rId16"/>
    <p:sldId id="280" r:id="rId17"/>
    <p:sldId id="309" r:id="rId18"/>
    <p:sldId id="310" r:id="rId19"/>
    <p:sldId id="273" r:id="rId20"/>
    <p:sldId id="279" r:id="rId21"/>
    <p:sldId id="311" r:id="rId22"/>
    <p:sldId id="312" r:id="rId23"/>
    <p:sldId id="275" r:id="rId24"/>
    <p:sldId id="274" r:id="rId25"/>
    <p:sldId id="297" r:id="rId26"/>
    <p:sldId id="278" r:id="rId27"/>
    <p:sldId id="260" r:id="rId28"/>
    <p:sldId id="268" r:id="rId29"/>
    <p:sldId id="284" r:id="rId30"/>
    <p:sldId id="282" r:id="rId31"/>
    <p:sldId id="313" r:id="rId32"/>
    <p:sldId id="283" r:id="rId33"/>
    <p:sldId id="316" r:id="rId34"/>
    <p:sldId id="315" r:id="rId35"/>
    <p:sldId id="262" r:id="rId36"/>
    <p:sldId id="266" r:id="rId37"/>
    <p:sldId id="267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 (2)" id="{ACED8C66-2829-4D37-9E11-E2A9AA1FDA54}">
          <p14:sldIdLst>
            <p14:sldId id="265"/>
            <p14:sldId id="264"/>
          </p14:sldIdLst>
        </p14:section>
        <p14:section name="Asprilo and co (2)" id="{5CC23F1A-D67D-44C6-813F-04CB5546FE89}">
          <p14:sldIdLst>
            <p14:sldId id="263"/>
            <p14:sldId id="269"/>
            <p14:sldId id="270"/>
            <p14:sldId id="271"/>
          </p14:sldIdLst>
        </p14:section>
        <p14:section name="Merger (7)" id="{795EB093-D50F-4182-8FAC-6E82EFD801B3}">
          <p14:sldIdLst>
            <p14:sldId id="259"/>
            <p14:sldId id="305"/>
            <p14:sldId id="306"/>
            <p14:sldId id="307"/>
            <p14:sldId id="303"/>
            <p14:sldId id="272"/>
            <p14:sldId id="280"/>
            <p14:sldId id="309"/>
            <p14:sldId id="310"/>
            <p14:sldId id="273"/>
            <p14:sldId id="279"/>
            <p14:sldId id="311"/>
            <p14:sldId id="312"/>
            <p14:sldId id="275"/>
            <p14:sldId id="274"/>
            <p14:sldId id="297"/>
            <p14:sldId id="278"/>
          </p14:sldIdLst>
        </p14:section>
        <p14:section name="Comparison (2)" id="{551B897B-575C-486B-8667-787F1A434F1A}">
          <p14:sldIdLst>
            <p14:sldId id="260"/>
            <p14:sldId id="268"/>
          </p14:sldIdLst>
        </p14:section>
        <p14:section name="Conclusion (3)" id="{588558AC-BDE5-40AE-AC16-40D00339B1C8}">
          <p14:sldIdLst>
            <p14:sldId id="284"/>
            <p14:sldId id="282"/>
            <p14:sldId id="313"/>
            <p14:sldId id="283"/>
            <p14:sldId id="316"/>
            <p14:sldId id="315"/>
          </p14:sldIdLst>
        </p14:section>
        <p14:section name="Plans going Forward (1)" id="{ADAF353D-B31F-4C2D-A1BC-4ACFBCCE84F7}">
          <p14:sldIdLst>
            <p14:sldId id="262"/>
          </p14:sldIdLst>
        </p14:section>
        <p14:section name="End (2)" id="{5FC767C9-1A67-4778-A85A-210B22650E7E}">
          <p14:sldIdLst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671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9603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091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65246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247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20380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1103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58363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0972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137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268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611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0884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383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1836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4492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7173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7B3CB6D-5880-4886-B456-D23AD214FFAD}" type="datetimeFigureOut">
              <a:rPr lang="de-DE" smtClean="0"/>
              <a:t>23.03.2021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5B44D1E-E97D-4291-A3B8-DC760A61EE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67909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lewsky/Plan-Merging" TargetMode="External"/><Relationship Id="rId7" Type="http://schemas.openxmlformats.org/officeDocument/2006/relationships/hyperlink" Target="https://arxiv.org/abs/1804.10247" TargetMode="External"/><Relationship Id="rId2" Type="http://schemas.openxmlformats.org/officeDocument/2006/relationships/hyperlink" Target="https://github.com/Zard0c/ProjektMAP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tzschmidt/PlanMerger" TargetMode="External"/><Relationship Id="rId5" Type="http://schemas.openxmlformats.org/officeDocument/2006/relationships/hyperlink" Target="https://github.com/tramadan-up/asprilo-project" TargetMode="External"/><Relationship Id="rId4" Type="http://schemas.openxmlformats.org/officeDocument/2006/relationships/hyperlink" Target="https://github.com/NikKaem/mapf-project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AEEFB-A363-4679-AB1E-F935E18C52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Multi-Agent Path Finding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8C92D-F507-4E24-93F9-CF5C73349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Marcus Funke and Max </a:t>
            </a:r>
            <a:r>
              <a:rPr lang="en-US" dirty="0" err="1"/>
              <a:t>Wiedenhöft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809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AE8F-DB21-4038-BEB1-BDBEBC83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91B30-2179-4FC4-97BA-D9C3804A1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plan_occurs</a:t>
            </a:r>
            <a:r>
              <a:rPr lang="en-US" dirty="0"/>
              <a:t>/3 &amp; </a:t>
            </a:r>
            <a:r>
              <a:rPr lang="en-US" dirty="0" err="1"/>
              <a:t>step_move</a:t>
            </a:r>
            <a:r>
              <a:rPr lang="en-US" dirty="0"/>
              <a:t>/4 &amp; </a:t>
            </a:r>
            <a:r>
              <a:rPr lang="en-US" dirty="0" err="1"/>
              <a:t>step_pickup</a:t>
            </a:r>
            <a:r>
              <a:rPr lang="en-US" dirty="0"/>
              <a:t>/4 &amp; </a:t>
            </a:r>
            <a:r>
              <a:rPr lang="en-US" dirty="0" err="1"/>
              <a:t>step_putdown</a:t>
            </a:r>
            <a:r>
              <a:rPr lang="en-US" dirty="0"/>
              <a:t>/4</a:t>
            </a:r>
          </a:p>
          <a:p>
            <a:r>
              <a:rPr lang="en-US" dirty="0"/>
              <a:t>collision/3</a:t>
            </a:r>
          </a:p>
          <a:p>
            <a:r>
              <a:rPr lang="en-US" dirty="0"/>
              <a:t>move/4 </a:t>
            </a:r>
          </a:p>
          <a:p>
            <a:r>
              <a:rPr lang="en-US" dirty="0"/>
              <a:t>move/3 &amp; pickup/3 &amp; putdown/3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3DF5D1-CCDF-416F-BF2A-96D415160F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23" y="3761824"/>
            <a:ext cx="11292105" cy="204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78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AE8F-DB21-4038-BEB1-BDBEBC83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91B30-2179-4FC4-97BA-D9C3804A1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plan_occurs</a:t>
            </a:r>
            <a:r>
              <a:rPr lang="en-US" dirty="0"/>
              <a:t>/3 &amp; </a:t>
            </a:r>
            <a:r>
              <a:rPr lang="en-US" dirty="0" err="1"/>
              <a:t>step_move</a:t>
            </a:r>
            <a:r>
              <a:rPr lang="en-US" dirty="0"/>
              <a:t>/4 &amp; </a:t>
            </a:r>
            <a:r>
              <a:rPr lang="en-US" dirty="0" err="1"/>
              <a:t>step_pickup</a:t>
            </a:r>
            <a:r>
              <a:rPr lang="en-US" dirty="0"/>
              <a:t>/4 &amp; </a:t>
            </a:r>
            <a:r>
              <a:rPr lang="en-US" dirty="0" err="1"/>
              <a:t>step_putdown</a:t>
            </a:r>
            <a:r>
              <a:rPr lang="en-US" dirty="0"/>
              <a:t>/4</a:t>
            </a:r>
          </a:p>
          <a:p>
            <a:r>
              <a:rPr lang="en-US" dirty="0"/>
              <a:t>collision/3</a:t>
            </a:r>
          </a:p>
          <a:p>
            <a:r>
              <a:rPr lang="en-US" dirty="0"/>
              <a:t>move/4</a:t>
            </a:r>
          </a:p>
          <a:p>
            <a:r>
              <a:rPr lang="en-US" dirty="0"/>
              <a:t>move/3 &amp; pickup/3 &amp; putdown/3</a:t>
            </a:r>
          </a:p>
          <a:p>
            <a:r>
              <a:rPr lang="en-US" dirty="0"/>
              <a:t>position/3 &amp; carries/3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634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296B7-A0AA-4F13-A901-4AFA5118B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the Merger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5FD76-DB87-4DBF-AB05-FDB77F3DD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2.1 Basics</a:t>
            </a:r>
          </a:p>
          <a:p>
            <a:r>
              <a:rPr lang="en-US" dirty="0"/>
              <a:t>2.2 Use cases</a:t>
            </a:r>
          </a:p>
          <a:p>
            <a:pPr lvl="1"/>
            <a:r>
              <a:rPr lang="en-US" dirty="0"/>
              <a:t>2.2.1 vertex collision</a:t>
            </a:r>
          </a:p>
        </p:txBody>
      </p:sp>
    </p:spTree>
    <p:extLst>
      <p:ext uri="{BB962C8B-B14F-4D97-AF65-F5344CB8AC3E}">
        <p14:creationId xmlns:p14="http://schemas.microsoft.com/office/powerpoint/2010/main" val="1608287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E3D39-D132-499A-A5FC-77E608663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472" y="609600"/>
            <a:ext cx="5844759" cy="970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ln>
                  <a:solidFill>
                    <a:srgbClr val="000000">
                      <a:alpha val="9804"/>
                    </a:srgbClr>
                  </a:solidFill>
                </a:ln>
              </a:rPr>
              <a:t>Vertex collision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405F23C-C82E-4181-95EA-321F3D891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50" y="1"/>
            <a:ext cx="4966697" cy="6858000"/>
          </a:xfrm>
          <a:prstGeom prst="rect">
            <a:avLst/>
          </a:prstGeom>
        </p:spPr>
      </p:pic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4566DD3-83AF-4440-B357-C615111778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29" r="-1" b="2887"/>
          <a:stretch/>
        </p:blipFill>
        <p:spPr>
          <a:xfrm>
            <a:off x="632815" y="1166190"/>
            <a:ext cx="4003193" cy="398890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464F43F-868E-4219-8F37-32FF7386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472" y="1828801"/>
            <a:ext cx="5844760" cy="3866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342900">
              <a:buClr>
                <a:schemeClr val="tx1"/>
              </a:buClr>
            </a:pPr>
            <a:r>
              <a:rPr lang="en-US" dirty="0">
                <a:ln>
                  <a:solidFill>
                    <a:srgbClr val="404040">
                      <a:alpha val="9804"/>
                    </a:srgb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wait/2</a:t>
            </a: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1445F442-C2BB-44F5-8612-978293E48B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047" y="2389897"/>
            <a:ext cx="7058110" cy="1371928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4644960A-220D-4523-91AA-9E54E8BACC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047" y="4235130"/>
            <a:ext cx="7058110" cy="152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724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E3D39-D132-499A-A5FC-77E608663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472" y="609600"/>
            <a:ext cx="5844759" cy="970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ln>
                  <a:solidFill>
                    <a:srgbClr val="000000">
                      <a:alpha val="9804"/>
                    </a:srgbClr>
                  </a:solidFill>
                </a:ln>
              </a:rPr>
              <a:t>Vertex collision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405F23C-C82E-4181-95EA-321F3D891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50" y="1"/>
            <a:ext cx="4966697" cy="6858000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638F804-DDDB-4DE2-8AB7-11D6485703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15" y="1193554"/>
            <a:ext cx="4003193" cy="400319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464F43F-868E-4219-8F37-32FF7386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472" y="1828801"/>
            <a:ext cx="5844760" cy="3866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342900">
              <a:buClr>
                <a:schemeClr val="tx1"/>
              </a:buClr>
            </a:pPr>
            <a:r>
              <a:rPr lang="en-US" dirty="0">
                <a:ln>
                  <a:solidFill>
                    <a:srgbClr val="404040">
                      <a:alpha val="9804"/>
                    </a:srgbClr>
                  </a:solidFill>
                </a:ln>
              </a:rPr>
              <a:t>wait/2</a:t>
            </a: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6B323A38-0834-4051-9C5E-48BDAC3F3B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208" y="2327307"/>
            <a:ext cx="7058110" cy="1371928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B4BD8470-6CA8-44BD-B428-D0F6467C92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208" y="4172540"/>
            <a:ext cx="7058110" cy="152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315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E3D39-D132-499A-A5FC-77E608663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472" y="609600"/>
            <a:ext cx="5844759" cy="970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ln>
                  <a:solidFill>
                    <a:srgbClr val="000000">
                      <a:alpha val="9804"/>
                    </a:srgbClr>
                  </a:solidFill>
                </a:ln>
              </a:rPr>
              <a:t>Vertex collision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405F23C-C82E-4181-95EA-321F3D891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50" y="1"/>
            <a:ext cx="4966697" cy="6858000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E92F306F-5334-4889-9BDB-3AE6B701C9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15" y="1193554"/>
            <a:ext cx="4003193" cy="400319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464F43F-868E-4219-8F37-32FF7386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472" y="1828801"/>
            <a:ext cx="5844760" cy="3866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342900">
              <a:buClr>
                <a:schemeClr val="tx1"/>
              </a:buClr>
            </a:pPr>
            <a:r>
              <a:rPr lang="en-US" dirty="0">
                <a:ln>
                  <a:solidFill>
                    <a:srgbClr val="404040">
                      <a:alpha val="9804"/>
                    </a:srgbClr>
                  </a:solidFill>
                </a:ln>
              </a:rPr>
              <a:t>wait/2</a:t>
            </a: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  <a:p>
            <a:pPr indent="-342900">
              <a:buClr>
                <a:schemeClr val="tx1"/>
              </a:buClr>
            </a:pPr>
            <a:endParaRPr lang="en-US" dirty="0">
              <a:ln>
                <a:solidFill>
                  <a:srgbClr val="404040">
                    <a:alpha val="9804"/>
                  </a:srgbClr>
                </a:solidFill>
              </a:ln>
            </a:endParaRP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B98A5E82-A84A-4318-85D8-11EB758837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047" y="2389897"/>
            <a:ext cx="7058110" cy="1371928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D37150E5-95F9-452C-80FC-9FFD781E37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047" y="4235130"/>
            <a:ext cx="7058110" cy="152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976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296B7-A0AA-4F13-A901-4AFA5118B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the Merger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5FD76-DB87-4DBF-AB05-FDB77F3DD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2.1 Basics</a:t>
            </a:r>
          </a:p>
          <a:p>
            <a:r>
              <a:rPr lang="en-US" dirty="0"/>
              <a:t>2.2 Use cases</a:t>
            </a:r>
          </a:p>
          <a:p>
            <a:pPr lvl="1"/>
            <a:r>
              <a:rPr lang="en-US" dirty="0"/>
              <a:t>2.2.1 vertex collision</a:t>
            </a:r>
          </a:p>
          <a:p>
            <a:pPr lvl="1"/>
            <a:r>
              <a:rPr lang="en-US" dirty="0"/>
              <a:t>2.2.2 edge collision</a:t>
            </a:r>
          </a:p>
        </p:txBody>
      </p:sp>
    </p:spTree>
    <p:extLst>
      <p:ext uri="{BB962C8B-B14F-4D97-AF65-F5344CB8AC3E}">
        <p14:creationId xmlns:p14="http://schemas.microsoft.com/office/powerpoint/2010/main" val="2212849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E3D39-D132-499A-A5FC-77E608663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472" y="609600"/>
            <a:ext cx="5844759" cy="970450"/>
          </a:xfrm>
        </p:spPr>
        <p:txBody>
          <a:bodyPr>
            <a:normAutofit/>
          </a:bodyPr>
          <a:lstStyle/>
          <a:p>
            <a:r>
              <a:rPr lang="en-US" dirty="0"/>
              <a:t>Edge collision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05F23C-C82E-4181-95EA-321F3D891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50" y="1"/>
            <a:ext cx="4966697" cy="6858000"/>
          </a:xfrm>
          <a:prstGeom prst="rect">
            <a:avLst/>
          </a:prstGeom>
        </p:spPr>
      </p:pic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E0EBABCA-3780-4DA5-93CF-47DE359F59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21" y="643465"/>
            <a:ext cx="3840286" cy="510337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518EB-17DE-4D22-90E3-1A0BED32A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471" y="1580050"/>
            <a:ext cx="5844760" cy="3866048"/>
          </a:xfrm>
        </p:spPr>
        <p:txBody>
          <a:bodyPr anchor="ctr">
            <a:normAutofit/>
          </a:bodyPr>
          <a:lstStyle/>
          <a:p>
            <a:pPr>
              <a:buClr>
                <a:schemeClr val="tx1"/>
              </a:buClr>
            </a:pPr>
            <a:r>
              <a:rPr lang="pt-BR" dirty="0"/>
              <a:t>dodge_coll/3</a:t>
            </a:r>
          </a:p>
          <a:p>
            <a:pPr>
              <a:buClr>
                <a:schemeClr val="tx1"/>
              </a:buClr>
            </a:pPr>
            <a:r>
              <a:rPr lang="de-DE" dirty="0" err="1"/>
              <a:t>dodge_where</a:t>
            </a:r>
            <a:r>
              <a:rPr lang="de-DE" dirty="0"/>
              <a:t>/3</a:t>
            </a:r>
          </a:p>
          <a:p>
            <a:pPr>
              <a:buClr>
                <a:schemeClr val="tx1"/>
              </a:buClr>
            </a:pPr>
            <a:r>
              <a:rPr lang="de-DE" dirty="0" err="1"/>
              <a:t>dodge_who</a:t>
            </a:r>
            <a:r>
              <a:rPr lang="de-DE" dirty="0"/>
              <a:t>/3</a:t>
            </a:r>
          </a:p>
          <a:p>
            <a:pPr>
              <a:buClr>
                <a:schemeClr val="tx1"/>
              </a:buClr>
            </a:pPr>
            <a:endParaRPr lang="de-DE" dirty="0"/>
          </a:p>
          <a:p>
            <a:pPr>
              <a:buClr>
                <a:schemeClr val="tx1"/>
              </a:buClr>
            </a:pPr>
            <a:endParaRPr lang="de-DE" dirty="0"/>
          </a:p>
          <a:p>
            <a:pPr>
              <a:buClr>
                <a:schemeClr val="tx1"/>
              </a:buClr>
            </a:pPr>
            <a:endParaRPr lang="de-DE" dirty="0"/>
          </a:p>
          <a:p>
            <a:pPr>
              <a:buClr>
                <a:schemeClr val="tx1"/>
              </a:buClr>
            </a:pPr>
            <a:endParaRPr lang="de-DE" dirty="0"/>
          </a:p>
          <a:p>
            <a:pPr>
              <a:buClr>
                <a:schemeClr val="tx1"/>
              </a:buClr>
            </a:pPr>
            <a:endParaRPr lang="de-DE" dirty="0"/>
          </a:p>
          <a:p>
            <a:pPr>
              <a:buClr>
                <a:schemeClr val="tx1"/>
              </a:buClr>
            </a:pPr>
            <a:endParaRPr lang="en-US" dirty="0"/>
          </a:p>
        </p:txBody>
      </p:sp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C7C961A9-2BE2-47EF-AA5A-2B2FFE0D95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398" y="2896905"/>
            <a:ext cx="7040381" cy="362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954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E3D39-D132-499A-A5FC-77E608663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472" y="609600"/>
            <a:ext cx="5844759" cy="970450"/>
          </a:xfrm>
        </p:spPr>
        <p:txBody>
          <a:bodyPr>
            <a:normAutofit/>
          </a:bodyPr>
          <a:lstStyle/>
          <a:p>
            <a:r>
              <a:rPr lang="en-US" dirty="0"/>
              <a:t>Edge collision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05F23C-C82E-4181-95EA-321F3D891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50" y="1"/>
            <a:ext cx="4966697" cy="6858000"/>
          </a:xfrm>
          <a:prstGeom prst="rect">
            <a:avLst/>
          </a:prstGeom>
        </p:spPr>
      </p:pic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1875FD72-EDB8-466B-95E3-A3EA3B6E3A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21" y="643465"/>
            <a:ext cx="3840286" cy="510337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518EB-17DE-4D22-90E3-1A0BED32A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472" y="1828801"/>
            <a:ext cx="5844760" cy="3866048"/>
          </a:xfrm>
        </p:spPr>
        <p:txBody>
          <a:bodyPr anchor="ctr">
            <a:normAutofit/>
          </a:bodyPr>
          <a:lstStyle/>
          <a:p>
            <a:pPr>
              <a:buClr>
                <a:schemeClr val="tx1"/>
              </a:buClr>
            </a:pPr>
            <a:r>
              <a:rPr lang="pt-BR" dirty="0"/>
              <a:t>dodge_coll/3</a:t>
            </a:r>
          </a:p>
          <a:p>
            <a:pPr>
              <a:buClr>
                <a:schemeClr val="tx1"/>
              </a:buClr>
            </a:pPr>
            <a:r>
              <a:rPr lang="de-DE" dirty="0" err="1"/>
              <a:t>dodge_where</a:t>
            </a:r>
            <a:r>
              <a:rPr lang="de-DE" dirty="0"/>
              <a:t>/3</a:t>
            </a:r>
          </a:p>
          <a:p>
            <a:pPr>
              <a:buClr>
                <a:schemeClr val="tx1"/>
              </a:buClr>
            </a:pPr>
            <a:r>
              <a:rPr lang="de-DE" dirty="0" err="1"/>
              <a:t>dodge_who</a:t>
            </a:r>
            <a:r>
              <a:rPr lang="de-DE" dirty="0"/>
              <a:t>/3</a:t>
            </a:r>
          </a:p>
          <a:p>
            <a:pPr>
              <a:buClr>
                <a:schemeClr val="tx1"/>
              </a:buClr>
            </a:pPr>
            <a:endParaRPr lang="de-DE" dirty="0"/>
          </a:p>
          <a:p>
            <a:pPr>
              <a:buClr>
                <a:schemeClr val="tx1"/>
              </a:buClr>
            </a:pPr>
            <a:endParaRPr lang="de-DE" dirty="0"/>
          </a:p>
          <a:p>
            <a:pPr>
              <a:buClr>
                <a:schemeClr val="tx1"/>
              </a:buClr>
            </a:pPr>
            <a:endParaRPr lang="de-DE" dirty="0"/>
          </a:p>
          <a:p>
            <a:pPr>
              <a:buClr>
                <a:schemeClr val="tx1"/>
              </a:buClr>
            </a:pPr>
            <a:endParaRPr lang="de-DE" dirty="0"/>
          </a:p>
          <a:p>
            <a:pPr>
              <a:buClr>
                <a:schemeClr val="tx1"/>
              </a:buClr>
            </a:pPr>
            <a:endParaRPr lang="de-DE" dirty="0"/>
          </a:p>
          <a:p>
            <a:pPr>
              <a:buClr>
                <a:schemeClr val="tx1"/>
              </a:buClr>
            </a:pPr>
            <a:endParaRPr lang="en-US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CA3905B5-1543-4828-80B9-C35A86DA10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047" y="3619099"/>
            <a:ext cx="6787154" cy="232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72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E3D39-D132-499A-A5FC-77E608663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472" y="609600"/>
            <a:ext cx="5844759" cy="970450"/>
          </a:xfrm>
        </p:spPr>
        <p:txBody>
          <a:bodyPr>
            <a:normAutofit/>
          </a:bodyPr>
          <a:lstStyle/>
          <a:p>
            <a:r>
              <a:rPr lang="en-US" dirty="0"/>
              <a:t>Edge collision</a:t>
            </a:r>
          </a:p>
        </p:txBody>
      </p:sp>
      <p:pic>
        <p:nvPicPr>
          <p:cNvPr id="18" name="Picture 15">
            <a:extLst>
              <a:ext uri="{FF2B5EF4-FFF2-40B4-BE49-F238E27FC236}">
                <a16:creationId xmlns:a16="http://schemas.microsoft.com/office/drawing/2014/main" id="{5405F23C-C82E-4181-95EA-321F3D891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50" y="1"/>
            <a:ext cx="4966697" cy="6858000"/>
          </a:xfrm>
          <a:prstGeom prst="rect">
            <a:avLst/>
          </a:prstGeom>
        </p:spPr>
      </p:pic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F7F5462F-C90D-4149-AD0F-095C3C3E75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21" y="643465"/>
            <a:ext cx="3840286" cy="510337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518EB-17DE-4D22-90E3-1A0BED32A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472" y="1828801"/>
            <a:ext cx="5844760" cy="3866048"/>
          </a:xfrm>
        </p:spPr>
        <p:txBody>
          <a:bodyPr anchor="ctr">
            <a:normAutofit/>
          </a:bodyPr>
          <a:lstStyle/>
          <a:p>
            <a:pPr>
              <a:buClr>
                <a:schemeClr val="tx1"/>
              </a:buClr>
            </a:pPr>
            <a:r>
              <a:rPr lang="pt-BR" dirty="0"/>
              <a:t>dodge_coll/3</a:t>
            </a:r>
          </a:p>
          <a:p>
            <a:pPr>
              <a:buClr>
                <a:schemeClr val="tx1"/>
              </a:buClr>
            </a:pPr>
            <a:r>
              <a:rPr lang="de-DE" dirty="0" err="1"/>
              <a:t>dodge_where</a:t>
            </a:r>
            <a:r>
              <a:rPr lang="de-DE" dirty="0"/>
              <a:t>/3</a:t>
            </a:r>
          </a:p>
          <a:p>
            <a:pPr>
              <a:buClr>
                <a:schemeClr val="tx1"/>
              </a:buClr>
            </a:pPr>
            <a:r>
              <a:rPr lang="de-DE" dirty="0" err="1"/>
              <a:t>dodge_who</a:t>
            </a:r>
            <a:r>
              <a:rPr lang="de-DE" dirty="0"/>
              <a:t>/3</a:t>
            </a:r>
          </a:p>
          <a:p>
            <a:pPr>
              <a:buClr>
                <a:schemeClr val="tx1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316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6E550-D439-4A09-8766-08D71581D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40F43-13DF-482D-AD82-F522F8A19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Explanation of </a:t>
            </a:r>
            <a:r>
              <a:rPr lang="en-US" dirty="0" err="1"/>
              <a:t>asprilo</a:t>
            </a:r>
            <a:r>
              <a:rPr lang="en-US" dirty="0"/>
              <a:t> and MAPF</a:t>
            </a:r>
          </a:p>
          <a:p>
            <a:r>
              <a:rPr lang="en-US" dirty="0"/>
              <a:t>Details of the Merger</a:t>
            </a:r>
          </a:p>
          <a:p>
            <a:r>
              <a:rPr lang="en-US" dirty="0"/>
              <a:t>Results and comparisons</a:t>
            </a:r>
          </a:p>
          <a:p>
            <a:r>
              <a:rPr lang="en-US" dirty="0"/>
              <a:t>Conclusions</a:t>
            </a:r>
          </a:p>
          <a:p>
            <a:r>
              <a:rPr lang="en-US" dirty="0"/>
              <a:t>Plans going forward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9864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adend">
            <a:hlinkClick r:id="" action="ppaction://media"/>
            <a:extLst>
              <a:ext uri="{FF2B5EF4-FFF2-40B4-BE49-F238E27FC236}">
                <a16:creationId xmlns:a16="http://schemas.microsoft.com/office/drawing/2014/main" id="{8EE1A215-82DF-4F69-8D05-F489F2D29C2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572" y="284871"/>
            <a:ext cx="12004856" cy="6288258"/>
          </a:xfrm>
        </p:spPr>
      </p:pic>
    </p:spTree>
    <p:extLst>
      <p:ext uri="{BB962C8B-B14F-4D97-AF65-F5344CB8AC3E}">
        <p14:creationId xmlns:p14="http://schemas.microsoft.com/office/powerpoint/2010/main" val="948234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296B7-A0AA-4F13-A901-4AFA5118B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the Merger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5FD76-DB87-4DBF-AB05-FDB77F3DD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2.1 Basics</a:t>
            </a:r>
          </a:p>
          <a:p>
            <a:r>
              <a:rPr lang="en-US" dirty="0"/>
              <a:t>2.2 Use cases</a:t>
            </a:r>
          </a:p>
          <a:p>
            <a:pPr lvl="1"/>
            <a:r>
              <a:rPr lang="en-US" dirty="0"/>
              <a:t>2.2.1 vertex collision</a:t>
            </a:r>
          </a:p>
          <a:p>
            <a:pPr lvl="1"/>
            <a:r>
              <a:rPr lang="en-US" dirty="0"/>
              <a:t>2.2.2 edge collision</a:t>
            </a:r>
          </a:p>
          <a:p>
            <a:pPr lvl="1"/>
            <a:r>
              <a:rPr lang="en-US" dirty="0"/>
              <a:t>2.2.3 issues of the B domain</a:t>
            </a:r>
          </a:p>
        </p:txBody>
      </p:sp>
    </p:spTree>
    <p:extLst>
      <p:ext uri="{BB962C8B-B14F-4D97-AF65-F5344CB8AC3E}">
        <p14:creationId xmlns:p14="http://schemas.microsoft.com/office/powerpoint/2010/main" val="20086516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hape&#10;&#10;Description automatically generated">
            <a:extLst>
              <a:ext uri="{FF2B5EF4-FFF2-40B4-BE49-F238E27FC236}">
                <a16:creationId xmlns:a16="http://schemas.microsoft.com/office/drawing/2014/main" id="{E7F4EF2B-A814-4A10-B780-E4F302AFDF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222" y="142222"/>
            <a:ext cx="6573556" cy="6573556"/>
          </a:xfrm>
        </p:spPr>
      </p:pic>
    </p:spTree>
    <p:extLst>
      <p:ext uri="{BB962C8B-B14F-4D97-AF65-F5344CB8AC3E}">
        <p14:creationId xmlns:p14="http://schemas.microsoft.com/office/powerpoint/2010/main" val="36478462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elfsteal">
            <a:hlinkClick r:id="" action="ppaction://media"/>
            <a:extLst>
              <a:ext uri="{FF2B5EF4-FFF2-40B4-BE49-F238E27FC236}">
                <a16:creationId xmlns:a16="http://schemas.microsoft.com/office/drawing/2014/main" id="{966B1789-82BB-4A6F-91A3-E3FBB804CF5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354" y="139298"/>
            <a:ext cx="11697291" cy="6579403"/>
          </a:xfrm>
        </p:spPr>
      </p:pic>
    </p:spTree>
    <p:extLst>
      <p:ext uri="{BB962C8B-B14F-4D97-AF65-F5344CB8AC3E}">
        <p14:creationId xmlns:p14="http://schemas.microsoft.com/office/powerpoint/2010/main" val="4270584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E860-1F72-4D18-AD0F-C5279D5D3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Comparison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AC64F2C-AF8B-47B6-B5ED-CCD31FC6EC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1583049"/>
              </p:ext>
            </p:extLst>
          </p:nvPr>
        </p:nvGraphicFramePr>
        <p:xfrm>
          <a:off x="506845" y="1692939"/>
          <a:ext cx="10771360" cy="1957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420">
                  <a:extLst>
                    <a:ext uri="{9D8B030D-6E8A-4147-A177-3AD203B41FA5}">
                      <a16:colId xmlns:a16="http://schemas.microsoft.com/office/drawing/2014/main" val="3412467340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860411140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553418018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2290082227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1296155524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2194991093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759193706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63673377"/>
                    </a:ext>
                  </a:extLst>
                </a:gridCol>
              </a:tblGrid>
              <a:tr h="474528">
                <a:tc>
                  <a:txBody>
                    <a:bodyPr/>
                    <a:lstStyle/>
                    <a:p>
                      <a:r>
                        <a:rPr lang="en-US" dirty="0"/>
                        <a:t>B. Group 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5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Horizon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#Robots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085432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0.027s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0.457s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0.034s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0.058s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0.018s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78729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0.125s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0.017s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0.016s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708708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209.25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2.903s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0.072s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0.065s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0.094s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7-14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9484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55.426s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0.179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007298673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4C96C0E8-37F0-455F-B0CB-CEC401A243E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0195084"/>
              </p:ext>
            </p:extLst>
          </p:nvPr>
        </p:nvGraphicFramePr>
        <p:xfrm>
          <a:off x="496197" y="4080539"/>
          <a:ext cx="10771360" cy="1957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420">
                  <a:extLst>
                    <a:ext uri="{9D8B030D-6E8A-4147-A177-3AD203B41FA5}">
                      <a16:colId xmlns:a16="http://schemas.microsoft.com/office/drawing/2014/main" val="3412467340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860411140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553418018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2290082227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1296155524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2194991093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759193706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63673377"/>
                    </a:ext>
                  </a:extLst>
                </a:gridCol>
              </a:tblGrid>
              <a:tr h="47452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B. Group 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5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Horizon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#Robots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085432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0.032s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0.972s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0.028s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0.029s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5-7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78729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0.014s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0.105s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0.012s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0.029s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708708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4.949s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6.666s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</a:t>
                      </a:r>
                      <a:r>
                        <a:rPr lang="de-DE" dirty="0"/>
                        <a:t>051s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0.041s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0.107s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6-9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9484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4.578s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007298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0980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B19763ED-78B3-42BB-8A61-2CF3EB2BEA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624838"/>
              </p:ext>
            </p:extLst>
          </p:nvPr>
        </p:nvGraphicFramePr>
        <p:xfrm>
          <a:off x="710320" y="247962"/>
          <a:ext cx="10771360" cy="1957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420">
                  <a:extLst>
                    <a:ext uri="{9D8B030D-6E8A-4147-A177-3AD203B41FA5}">
                      <a16:colId xmlns:a16="http://schemas.microsoft.com/office/drawing/2014/main" val="3412467340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860411140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553418018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2290082227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1296155524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2194991093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759193706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63673377"/>
                    </a:ext>
                  </a:extLst>
                </a:gridCol>
              </a:tblGrid>
              <a:tr h="474528">
                <a:tc>
                  <a:txBody>
                    <a:bodyPr/>
                    <a:lstStyle/>
                    <a:p>
                      <a:r>
                        <a:rPr lang="en-US" dirty="0"/>
                        <a:t>B. Group 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5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Horizon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#Robots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085432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0.902s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0.180s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0.309s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12-17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78729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187.834s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0.129s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0.418s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708708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6.442s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0.229s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0.450s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10(12)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9484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419.762s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0.229s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3.433s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21(23)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007298673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56C203BB-2873-4FD8-8928-4B6444F931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5363338"/>
              </p:ext>
            </p:extLst>
          </p:nvPr>
        </p:nvGraphicFramePr>
        <p:xfrm>
          <a:off x="710320" y="2450056"/>
          <a:ext cx="10771360" cy="1957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420">
                  <a:extLst>
                    <a:ext uri="{9D8B030D-6E8A-4147-A177-3AD203B41FA5}">
                      <a16:colId xmlns:a16="http://schemas.microsoft.com/office/drawing/2014/main" val="3412467340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860411140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553418018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2290082227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1296155524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2194991093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759193706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63673377"/>
                    </a:ext>
                  </a:extLst>
                </a:gridCol>
              </a:tblGrid>
              <a:tr h="47452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B. Group 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5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Horizon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#Robots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085432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0.037s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78729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0.442s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0.352s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708708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0.350s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0.058s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0.191s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0.191s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9(14)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9484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1.065s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7.669s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0.084s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0.064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0.152s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15-16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007298673"/>
                  </a:ext>
                </a:extLst>
              </a:tr>
            </a:tbl>
          </a:graphicData>
        </a:graphic>
      </p:graphicFrame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74BED651-F7EF-4A15-8068-826A075773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6477265"/>
              </p:ext>
            </p:extLst>
          </p:nvPr>
        </p:nvGraphicFramePr>
        <p:xfrm>
          <a:off x="710320" y="4652150"/>
          <a:ext cx="10771360" cy="1957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420">
                  <a:extLst>
                    <a:ext uri="{9D8B030D-6E8A-4147-A177-3AD203B41FA5}">
                      <a16:colId xmlns:a16="http://schemas.microsoft.com/office/drawing/2014/main" val="3412467340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860411140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553418018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2290082227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1296155524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2194991093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759193706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63673377"/>
                    </a:ext>
                  </a:extLst>
                </a:gridCol>
              </a:tblGrid>
              <a:tr h="47452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B. Group 5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5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Horizon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#Robots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085432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0.047s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0.127s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6-10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78729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0.070s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3.000s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0.032s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0.024s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0.060s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708708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9484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UNSAT</a:t>
                      </a:r>
                      <a:endParaRPr 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KILLED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007298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08039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97CF7-258C-4570-A8F0-686143CA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1E5CF-AAFF-4F34-8341-1DA9E7065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</a:t>
            </a:r>
          </a:p>
          <a:p>
            <a:r>
              <a:rPr lang="en-US" dirty="0"/>
              <a:t>Special benchmarks and their problems</a:t>
            </a:r>
          </a:p>
        </p:txBody>
      </p:sp>
    </p:spTree>
    <p:extLst>
      <p:ext uri="{BB962C8B-B14F-4D97-AF65-F5344CB8AC3E}">
        <p14:creationId xmlns:p14="http://schemas.microsoft.com/office/powerpoint/2010/main" val="8567867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Shape, square&#10;&#10;Description automatically generated">
            <a:extLst>
              <a:ext uri="{FF2B5EF4-FFF2-40B4-BE49-F238E27FC236}">
                <a16:creationId xmlns:a16="http://schemas.microsoft.com/office/drawing/2014/main" id="{560F7744-83A1-4D7E-957E-9968F1BCCF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397" y="186397"/>
            <a:ext cx="6485206" cy="6485206"/>
          </a:xfrm>
        </p:spPr>
      </p:pic>
    </p:spTree>
    <p:extLst>
      <p:ext uri="{BB962C8B-B14F-4D97-AF65-F5344CB8AC3E}">
        <p14:creationId xmlns:p14="http://schemas.microsoft.com/office/powerpoint/2010/main" val="41063926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hape&#10;&#10;Description automatically generated">
            <a:extLst>
              <a:ext uri="{FF2B5EF4-FFF2-40B4-BE49-F238E27FC236}">
                <a16:creationId xmlns:a16="http://schemas.microsoft.com/office/drawing/2014/main" id="{DCD6189F-E176-4841-BD76-FF41864FF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981" y="203981"/>
            <a:ext cx="6450037" cy="6450037"/>
          </a:xfrm>
        </p:spPr>
      </p:pic>
    </p:spTree>
    <p:extLst>
      <p:ext uri="{BB962C8B-B14F-4D97-AF65-F5344CB8AC3E}">
        <p14:creationId xmlns:p14="http://schemas.microsoft.com/office/powerpoint/2010/main" val="42882094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 with low confidence">
            <a:extLst>
              <a:ext uri="{FF2B5EF4-FFF2-40B4-BE49-F238E27FC236}">
                <a16:creationId xmlns:a16="http://schemas.microsoft.com/office/drawing/2014/main" id="{9786B470-AE38-4CA2-A776-DF6222ABB9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380" y="178120"/>
            <a:ext cx="3739240" cy="6501759"/>
          </a:xfrm>
        </p:spPr>
      </p:pic>
    </p:spTree>
    <p:extLst>
      <p:ext uri="{BB962C8B-B14F-4D97-AF65-F5344CB8AC3E}">
        <p14:creationId xmlns:p14="http://schemas.microsoft.com/office/powerpoint/2010/main" val="3695294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7AC58-D3E7-4701-A926-4689069F4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of </a:t>
            </a:r>
            <a:r>
              <a:rPr lang="en-US" dirty="0" err="1"/>
              <a:t>asprilo</a:t>
            </a:r>
            <a:r>
              <a:rPr lang="en-US" dirty="0"/>
              <a:t> and MAPF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CB1FC-3778-4190-ABAB-9E5E99C673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asprilo</a:t>
            </a:r>
            <a:endParaRPr lang="en-US" dirty="0"/>
          </a:p>
          <a:p>
            <a:pPr lvl="1"/>
            <a:r>
              <a:rPr lang="en-US" dirty="0"/>
              <a:t>Benchmark environment</a:t>
            </a:r>
          </a:p>
          <a:p>
            <a:pPr lvl="2"/>
            <a:r>
              <a:rPr lang="en-US" dirty="0"/>
              <a:t>Benchmark Generator</a:t>
            </a:r>
          </a:p>
          <a:p>
            <a:pPr lvl="2"/>
            <a:r>
              <a:rPr lang="en-US" dirty="0"/>
              <a:t>Solution Checker</a:t>
            </a:r>
          </a:p>
          <a:p>
            <a:pPr lvl="2"/>
            <a:r>
              <a:rPr lang="en-US" dirty="0"/>
              <a:t>Visualizer</a:t>
            </a:r>
          </a:p>
          <a:p>
            <a:pPr lvl="2"/>
            <a:r>
              <a:rPr lang="en-US" dirty="0"/>
              <a:t>Referencing Encodings</a:t>
            </a:r>
          </a:p>
        </p:txBody>
      </p:sp>
    </p:spTree>
    <p:extLst>
      <p:ext uri="{BB962C8B-B14F-4D97-AF65-F5344CB8AC3E}">
        <p14:creationId xmlns:p14="http://schemas.microsoft.com/office/powerpoint/2010/main" val="11281510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shape&#10;&#10;Description automatically generated">
            <a:extLst>
              <a:ext uri="{FF2B5EF4-FFF2-40B4-BE49-F238E27FC236}">
                <a16:creationId xmlns:a16="http://schemas.microsoft.com/office/drawing/2014/main" id="{883AAC0A-6A25-482D-9C77-0644483AE4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129" y="186378"/>
            <a:ext cx="3729742" cy="6485244"/>
          </a:xfrm>
        </p:spPr>
      </p:pic>
    </p:spTree>
    <p:extLst>
      <p:ext uri="{BB962C8B-B14F-4D97-AF65-F5344CB8AC3E}">
        <p14:creationId xmlns:p14="http://schemas.microsoft.com/office/powerpoint/2010/main" val="28444997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shoji, crossword puzzle&#10;&#10;Description automatically generated">
            <a:extLst>
              <a:ext uri="{FF2B5EF4-FFF2-40B4-BE49-F238E27FC236}">
                <a16:creationId xmlns:a16="http://schemas.microsoft.com/office/drawing/2014/main" id="{49D054CE-BD57-467F-BBE8-69A0F69502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4770" y="175320"/>
            <a:ext cx="3742460" cy="6507359"/>
          </a:xfrm>
        </p:spPr>
      </p:pic>
    </p:spTree>
    <p:extLst>
      <p:ext uri="{BB962C8B-B14F-4D97-AF65-F5344CB8AC3E}">
        <p14:creationId xmlns:p14="http://schemas.microsoft.com/office/powerpoint/2010/main" val="2637318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87BB6-2BA0-412F-8B1A-A04513A20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Plans going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1481B-B371-4B2A-A4B2-A610B66BF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Fixes for known “bugs”</a:t>
            </a:r>
          </a:p>
          <a:p>
            <a:r>
              <a:rPr lang="en-US" dirty="0"/>
              <a:t>shelf collisions</a:t>
            </a:r>
          </a:p>
          <a:p>
            <a:r>
              <a:rPr lang="en-US" dirty="0"/>
              <a:t>Adding new features</a:t>
            </a:r>
          </a:p>
        </p:txBody>
      </p:sp>
    </p:spTree>
    <p:extLst>
      <p:ext uri="{BB962C8B-B14F-4D97-AF65-F5344CB8AC3E}">
        <p14:creationId xmlns:p14="http://schemas.microsoft.com/office/powerpoint/2010/main" val="30580463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11119-5E5F-4146-AF6B-EBDB923D8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10353762" cy="5655733"/>
          </a:xfrm>
        </p:spPr>
        <p:txBody>
          <a:bodyPr>
            <a:normAutofit/>
          </a:bodyPr>
          <a:lstStyle/>
          <a:p>
            <a:r>
              <a:rPr lang="en-US" sz="72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626678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FFDF7-0CD5-4DC7-9192-89D752D26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56236-9260-4D85-A1A4-DECDF1AF3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Group 2 (Marcus &amp; Marcus) : </a:t>
            </a:r>
            <a:r>
              <a:rPr lang="en-US" dirty="0">
                <a:hlinkClick r:id="rId2"/>
              </a:rPr>
              <a:t>https://github.com/Zard0c/ProjektMAPF</a:t>
            </a:r>
            <a:endParaRPr lang="en-US" dirty="0"/>
          </a:p>
          <a:p>
            <a:r>
              <a:rPr lang="en-US" dirty="0"/>
              <a:t>Group 1 (Adrian) : </a:t>
            </a:r>
            <a:r>
              <a:rPr lang="en-US" dirty="0">
                <a:hlinkClick r:id="rId3"/>
              </a:rPr>
              <a:t>https://github.com/salewsky/Plan-Merging</a:t>
            </a:r>
            <a:endParaRPr lang="en-US" dirty="0"/>
          </a:p>
          <a:p>
            <a:r>
              <a:rPr lang="en-US" dirty="0"/>
              <a:t>Group 3 (</a:t>
            </a:r>
            <a:r>
              <a:rPr lang="en-US" dirty="0" err="1"/>
              <a:t>Niklas</a:t>
            </a:r>
            <a:r>
              <a:rPr lang="en-US" dirty="0"/>
              <a:t> &amp; Marius) : </a:t>
            </a:r>
            <a:r>
              <a:rPr lang="en-US" dirty="0">
                <a:hlinkClick r:id="rId4"/>
              </a:rPr>
              <a:t>https://github.com/NikKaem/mapf-project</a:t>
            </a:r>
            <a:endParaRPr lang="en-US" dirty="0"/>
          </a:p>
          <a:p>
            <a:r>
              <a:rPr lang="en-US" dirty="0"/>
              <a:t>Group 4 (Tarik) : </a:t>
            </a:r>
            <a:r>
              <a:rPr lang="en-US" dirty="0">
                <a:hlinkClick r:id="rId5"/>
              </a:rPr>
              <a:t>https://github.com/tramadan-up/asprilo-project</a:t>
            </a:r>
            <a:endParaRPr lang="en-US" dirty="0"/>
          </a:p>
          <a:p>
            <a:r>
              <a:rPr lang="en-US" dirty="0"/>
              <a:t>Group 5 (Tom, Julian, Hannes) : </a:t>
            </a:r>
            <a:r>
              <a:rPr lang="en-US" dirty="0">
                <a:hlinkClick r:id="rId6"/>
              </a:rPr>
              <a:t>https://github.com/tzschmidt/PlanMerger</a:t>
            </a:r>
            <a:endParaRPr lang="en-US" dirty="0"/>
          </a:p>
          <a:p>
            <a:r>
              <a:rPr lang="en-US" dirty="0"/>
              <a:t>Experimenting with robotic intra-logistics domains : </a:t>
            </a:r>
            <a:r>
              <a:rPr lang="en-US" dirty="0">
                <a:hlinkClick r:id="rId7"/>
              </a:rPr>
              <a:t>https://arxiv.org/abs/1804.10247</a:t>
            </a:r>
            <a:endParaRPr lang="en-US" dirty="0"/>
          </a:p>
          <a:p>
            <a:r>
              <a:rPr lang="en-US" dirty="0"/>
              <a:t>Picture 1: Experimenting with robotic intra-logistics domains, page 7</a:t>
            </a:r>
          </a:p>
          <a:p>
            <a:r>
              <a:rPr lang="en-US" dirty="0"/>
              <a:t>Picture 2-4 : Group 2, benchmark 5</a:t>
            </a:r>
          </a:p>
          <a:p>
            <a:r>
              <a:rPr lang="en-US" dirty="0"/>
              <a:t>Picture 5-7 : Group 2, benchmark 6</a:t>
            </a:r>
          </a:p>
          <a:p>
            <a:r>
              <a:rPr lang="en-US" dirty="0"/>
              <a:t>Picture 8 : small benchmark made for this presentation</a:t>
            </a:r>
          </a:p>
          <a:p>
            <a:r>
              <a:rPr lang="en-US" dirty="0"/>
              <a:t>Picture 9-11: Group 4, shared benchmark 1</a:t>
            </a:r>
          </a:p>
          <a:p>
            <a:r>
              <a:rPr lang="en-US" dirty="0"/>
              <a:t>Picture 12-14: Group 3, benchmark 6</a:t>
            </a:r>
          </a:p>
          <a:p>
            <a:r>
              <a:rPr lang="en-US" dirty="0"/>
              <a:t>Table 1-5: Group 2 report paper, page 26 – 28</a:t>
            </a:r>
          </a:p>
          <a:p>
            <a:r>
              <a:rPr lang="en-US" dirty="0"/>
              <a:t>Video 1:  video on benchmark 16_mod2 from group 2</a:t>
            </a:r>
          </a:p>
          <a:p>
            <a:r>
              <a:rPr lang="en-US" dirty="0"/>
              <a:t>Video 2: video on benchmark 17 from group 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922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2354F182-CF05-45A2-804A-BA2909609D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0" y="140677"/>
            <a:ext cx="12089940" cy="6583680"/>
          </a:xfrm>
        </p:spPr>
      </p:pic>
    </p:spTree>
    <p:extLst>
      <p:ext uri="{BB962C8B-B14F-4D97-AF65-F5344CB8AC3E}">
        <p14:creationId xmlns:p14="http://schemas.microsoft.com/office/powerpoint/2010/main" val="2761994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7AC58-D3E7-4701-A926-4689069F4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of </a:t>
            </a:r>
            <a:r>
              <a:rPr lang="en-US" dirty="0" err="1"/>
              <a:t>asprilo</a:t>
            </a:r>
            <a:r>
              <a:rPr lang="en-US" dirty="0"/>
              <a:t> and MAPF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CB1FC-3778-4190-ABAB-9E5E99C673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asprilo</a:t>
            </a:r>
            <a:endParaRPr lang="en-US" dirty="0"/>
          </a:p>
          <a:p>
            <a:pPr lvl="1"/>
            <a:r>
              <a:rPr lang="en-US" dirty="0"/>
              <a:t>Benchmark environment</a:t>
            </a:r>
          </a:p>
          <a:p>
            <a:pPr lvl="1"/>
            <a:r>
              <a:rPr lang="en-US" dirty="0"/>
              <a:t>Various problem Domains(A,B,C,M)</a:t>
            </a:r>
          </a:p>
        </p:txBody>
      </p:sp>
    </p:spTree>
    <p:extLst>
      <p:ext uri="{BB962C8B-B14F-4D97-AF65-F5344CB8AC3E}">
        <p14:creationId xmlns:p14="http://schemas.microsoft.com/office/powerpoint/2010/main" val="2940763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7AC58-D3E7-4701-A926-4689069F4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of </a:t>
            </a:r>
            <a:r>
              <a:rPr lang="en-US" dirty="0" err="1"/>
              <a:t>asprilo</a:t>
            </a:r>
            <a:r>
              <a:rPr lang="en-US" dirty="0"/>
              <a:t> and MAPF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CB1FC-3778-4190-ABAB-9E5E99C673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asprilo</a:t>
            </a:r>
            <a:endParaRPr lang="en-US" dirty="0"/>
          </a:p>
          <a:p>
            <a:pPr lvl="1"/>
            <a:r>
              <a:rPr lang="en-US" dirty="0"/>
              <a:t>Benchmark environment</a:t>
            </a:r>
          </a:p>
          <a:p>
            <a:pPr lvl="1"/>
            <a:r>
              <a:rPr lang="en-US" dirty="0"/>
              <a:t>Various problem Domains(A,B,C,M)</a:t>
            </a:r>
          </a:p>
          <a:p>
            <a:r>
              <a:rPr lang="en-US" b="1" dirty="0"/>
              <a:t>M</a:t>
            </a:r>
            <a:r>
              <a:rPr lang="en-US" dirty="0"/>
              <a:t>ulti </a:t>
            </a:r>
            <a:r>
              <a:rPr lang="en-US" b="1" dirty="0"/>
              <a:t>A</a:t>
            </a:r>
            <a:r>
              <a:rPr lang="en-US" dirty="0"/>
              <a:t>gent </a:t>
            </a:r>
            <a:r>
              <a:rPr lang="en-US" b="1" dirty="0"/>
              <a:t>P</a:t>
            </a:r>
            <a:r>
              <a:rPr lang="en-US" dirty="0"/>
              <a:t>ath </a:t>
            </a:r>
            <a:r>
              <a:rPr lang="en-US" b="1" dirty="0"/>
              <a:t>F</a:t>
            </a:r>
            <a:r>
              <a:rPr lang="en-US" dirty="0"/>
              <a:t>inding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621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296B7-A0AA-4F13-A901-4AFA5118B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the Merger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5FD76-DB87-4DBF-AB05-FDB77F3DD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2.1 Basics</a:t>
            </a:r>
          </a:p>
        </p:txBody>
      </p:sp>
    </p:spTree>
    <p:extLst>
      <p:ext uri="{BB962C8B-B14F-4D97-AF65-F5344CB8AC3E}">
        <p14:creationId xmlns:p14="http://schemas.microsoft.com/office/powerpoint/2010/main" val="316701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AE8F-DB21-4038-BEB1-BDBEBC83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91B30-2179-4FC4-97BA-D9C3804A1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plan_occurs</a:t>
            </a:r>
            <a:r>
              <a:rPr lang="en-US" dirty="0"/>
              <a:t>/3 &amp; </a:t>
            </a:r>
            <a:r>
              <a:rPr lang="en-US" dirty="0" err="1"/>
              <a:t>step_move</a:t>
            </a:r>
            <a:r>
              <a:rPr lang="en-US" dirty="0"/>
              <a:t>/4 &amp; </a:t>
            </a:r>
            <a:r>
              <a:rPr lang="en-US" dirty="0" err="1"/>
              <a:t>step_pickup</a:t>
            </a:r>
            <a:r>
              <a:rPr lang="en-US" dirty="0"/>
              <a:t>/4 &amp; </a:t>
            </a:r>
            <a:r>
              <a:rPr lang="en-US" dirty="0" err="1"/>
              <a:t>step_putdown</a:t>
            </a:r>
            <a:r>
              <a:rPr lang="en-US" dirty="0"/>
              <a:t>/4</a:t>
            </a:r>
          </a:p>
        </p:txBody>
      </p:sp>
    </p:spTree>
    <p:extLst>
      <p:ext uri="{BB962C8B-B14F-4D97-AF65-F5344CB8AC3E}">
        <p14:creationId xmlns:p14="http://schemas.microsoft.com/office/powerpoint/2010/main" val="2598083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AE8F-DB21-4038-BEB1-BDBEBC83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91B30-2179-4FC4-97BA-D9C3804A1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plan_occurs</a:t>
            </a:r>
            <a:r>
              <a:rPr lang="en-US" dirty="0"/>
              <a:t>/3 &amp; </a:t>
            </a:r>
            <a:r>
              <a:rPr lang="en-US" dirty="0" err="1"/>
              <a:t>step_move</a:t>
            </a:r>
            <a:r>
              <a:rPr lang="en-US" dirty="0"/>
              <a:t>/4 &amp; </a:t>
            </a:r>
            <a:r>
              <a:rPr lang="en-US" dirty="0" err="1"/>
              <a:t>step_pickup</a:t>
            </a:r>
            <a:r>
              <a:rPr lang="en-US" dirty="0"/>
              <a:t>/4 &amp; </a:t>
            </a:r>
            <a:r>
              <a:rPr lang="en-US" dirty="0" err="1"/>
              <a:t>step_putdown</a:t>
            </a:r>
            <a:r>
              <a:rPr lang="en-US" dirty="0"/>
              <a:t>/4</a:t>
            </a:r>
          </a:p>
          <a:p>
            <a:r>
              <a:rPr lang="en-US" dirty="0"/>
              <a:t>collision/3</a:t>
            </a:r>
          </a:p>
          <a:p>
            <a:endParaRPr lang="en-US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569608B-774D-467E-B9FB-79FCB8B53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98" y="3063004"/>
            <a:ext cx="11554803" cy="188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367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iefer">
  <a:themeElements>
    <a:clrScheme name="Schiefer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chiefer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iefer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4DF31CA71DCD246B9444846F780D6BE" ma:contentTypeVersion="0" ma:contentTypeDescription="Ein neues Dokument erstellen." ma:contentTypeScope="" ma:versionID="25c5cc8d5c4e290968f59241e151d88f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213aebcba5b5d3d6e65ae89d0997979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D0DC69-D64E-4137-99B7-2F00D64E4E0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B47AB3A-0964-42C7-A78B-E4551D5BDC8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51FFC0D-0E54-414A-AB26-6766D9B460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TM04033929[[fn=Schiefer]]</Template>
  <TotalTime>0</TotalTime>
  <Words>808</Words>
  <Application>Microsoft Office PowerPoint</Application>
  <PresentationFormat>Widescreen</PresentationFormat>
  <Paragraphs>326</Paragraphs>
  <Slides>34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Calisto MT</vt:lpstr>
      <vt:lpstr>Wingdings 2</vt:lpstr>
      <vt:lpstr>Schiefer</vt:lpstr>
      <vt:lpstr>Multi-Agent Path Finding</vt:lpstr>
      <vt:lpstr>Table of Contents</vt:lpstr>
      <vt:lpstr>Explanation of asprilo and MAPF</vt:lpstr>
      <vt:lpstr>PowerPoint Presentation</vt:lpstr>
      <vt:lpstr>Explanation of asprilo and MAPF</vt:lpstr>
      <vt:lpstr>Explanation of asprilo and MAPF</vt:lpstr>
      <vt:lpstr>Details of the Merger</vt:lpstr>
      <vt:lpstr>Basics</vt:lpstr>
      <vt:lpstr>Basics</vt:lpstr>
      <vt:lpstr>Basics</vt:lpstr>
      <vt:lpstr>Basics</vt:lpstr>
      <vt:lpstr>Details of the Merger</vt:lpstr>
      <vt:lpstr>Vertex collision</vt:lpstr>
      <vt:lpstr>Vertex collision</vt:lpstr>
      <vt:lpstr>Vertex collision</vt:lpstr>
      <vt:lpstr>Details of the Merger</vt:lpstr>
      <vt:lpstr>Edge collision</vt:lpstr>
      <vt:lpstr>Edge collision</vt:lpstr>
      <vt:lpstr>Edge collision</vt:lpstr>
      <vt:lpstr>PowerPoint Presentation</vt:lpstr>
      <vt:lpstr>Details of the Merger</vt:lpstr>
      <vt:lpstr>PowerPoint Presentation</vt:lpstr>
      <vt:lpstr>PowerPoint Presentation</vt:lpstr>
      <vt:lpstr>Results and Comparison</vt:lpstr>
      <vt:lpstr>PowerPoint Presentation</vt:lpstr>
      <vt:lpstr>Conclusion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Plans going forward</vt:lpstr>
      <vt:lpstr>Questions?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Hilan</dc:creator>
  <cp:lastModifiedBy>Marcus Funke</cp:lastModifiedBy>
  <cp:revision>37</cp:revision>
  <dcterms:created xsi:type="dcterms:W3CDTF">2021-03-21T19:41:46Z</dcterms:created>
  <dcterms:modified xsi:type="dcterms:W3CDTF">2021-03-23T20:36:52Z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0x01010034DF31CA71DCD246B9444846F780D6BE</vt:lpwstr>
  </property>
</Properties>
</file>

<file path=docProps/thumbnail.jpeg>
</file>